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7" r:id="rId3"/>
    <p:sldId id="291" r:id="rId4"/>
    <p:sldId id="325" r:id="rId5"/>
    <p:sldId id="326" r:id="rId6"/>
    <p:sldId id="292" r:id="rId7"/>
    <p:sldId id="327" r:id="rId8"/>
    <p:sldId id="328" r:id="rId9"/>
    <p:sldId id="331" r:id="rId10"/>
    <p:sldId id="330" r:id="rId11"/>
    <p:sldId id="332" r:id="rId12"/>
    <p:sldId id="339" r:id="rId13"/>
    <p:sldId id="340" r:id="rId14"/>
    <p:sldId id="334" r:id="rId15"/>
    <p:sldId id="333" r:id="rId16"/>
    <p:sldId id="335" r:id="rId17"/>
    <p:sldId id="338" r:id="rId18"/>
    <p:sldId id="336" r:id="rId19"/>
    <p:sldId id="342" r:id="rId20"/>
    <p:sldId id="337" r:id="rId21"/>
    <p:sldId id="341" r:id="rId22"/>
    <p:sldId id="343" r:id="rId23"/>
    <p:sldId id="344" r:id="rId24"/>
    <p:sldId id="262" r:id="rId25"/>
  </p:sldIdLst>
  <p:sldSz cx="12192000" cy="6858000"/>
  <p:notesSz cx="6735763" cy="98663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A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3" autoAdjust="0"/>
    <p:restoredTop sz="94279" autoAdjust="0"/>
  </p:normalViewPr>
  <p:slideViewPr>
    <p:cSldViewPr snapToGrid="0" showGuides="1">
      <p:cViewPr varScale="1">
        <p:scale>
          <a:sx n="77" d="100"/>
          <a:sy n="77" d="100"/>
        </p:scale>
        <p:origin x="200" y="48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782F3-AEAA-F546-8D6D-246796C5D3C6}" type="datetimeFigureOut">
              <a:rPr kumimoji="1" lang="zh-CN" altLang="en-US" smtClean="0"/>
              <a:t>2018/10/24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3552E-1557-3945-94BA-CCA4DBE9A0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44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05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6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63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77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29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63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87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2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16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4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31297-9D05-482B-A681-01638E1793F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91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.gif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8"/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9"/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10"/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11"/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12"/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13"/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14"/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Freeform 15"/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Freeform 16"/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8753" y="2770743"/>
            <a:ext cx="75575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kumimoji="1" lang="zh-CN" altLang="en-US" sz="6000" b="1" dirty="0" smtClean="0">
                <a:solidFill>
                  <a:schemeClr val="bg1"/>
                </a:solidFill>
              </a:rPr>
              <a:t>微服务实践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18"/>
          <p:cNvSpPr>
            <a:spLocks noChangeArrowheads="1"/>
          </p:cNvSpPr>
          <p:nvPr/>
        </p:nvSpPr>
        <p:spPr bwMode="auto">
          <a:xfrm>
            <a:off x="942341" y="4475525"/>
            <a:ext cx="2598737" cy="5461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业务逻辑同步阻塞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IO+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多进程 </a:t>
            </a:r>
            <a:r>
              <a:rPr kumimoji="1" lang="mr-I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不适用特别高并发业务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每个流程要求尽量快，核心接口平均响应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 10ms</a:t>
            </a: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物理机，扩容，资源冗余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的姿势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大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高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IO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线程响应慢，吞吐严重下降 ： 分析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rdb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Miss May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瞬间压垮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cache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不存在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服务异常 的不同处理逻辑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平滑扩缩容之：可丢 与 不可丢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3.0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cluster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实现引起的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cluster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集群雪崩：单节点掉，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client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reconn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slotinfo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命令打满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收集：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Syslog /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logagent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 ES</a:t>
            </a: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告警：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Kibana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93" y="1259979"/>
            <a:ext cx="10150227" cy="48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0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监控、告警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普罗米休斯接入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配置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22" y="1105641"/>
            <a:ext cx="10614734" cy="55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发布平滑问题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重新梳理流程：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发布程序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 ZK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摘除流量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 sleep n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服务平滑停止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启动新程序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预热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注册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下一台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加速：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批量发布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96712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8605" y="1779687"/>
            <a:ext cx="95494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消息中间件的需求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&amp;&amp;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选取：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一次复杂的流程（如送礼），会引起 用户钱包、主播钱包、流水、积分、排行榜、粉丝亲密度、弹幕等等地变更。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提取核心逻辑，其他异步化，解耦。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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可靠地消息中间件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Kafka</a:t>
            </a: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包装投递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消费端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重试的策略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幂等的考虑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消费滞后地告警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时序与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Partition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基础框架的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重新梳理流程：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发布程序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 ZK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摘除流量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 sleep n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服务平滑停止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启动新程序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预热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-&gt;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注册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下一台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加速：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批量发布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多测试环境治理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服务分组策略 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通过系统文件描述，服务确认自身分组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调用下游时，查找自身分组</a:t>
            </a:r>
            <a:r>
              <a:rPr kumimoji="1"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分组的服务，调用，并向下传递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Kafka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投递端带分组、消费端按分组调用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若本分组服务不存在，调用其他分组策略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以上功能，同样实现了多机房服务灾备的基础雏形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再次雪崩 （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月初，直播房间页再次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分钟无法打开）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服务如何保护自己的讨论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熔断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降级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限流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5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调用链追踪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(open-Tracing)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分析，思考 （长，循环调用）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请求放大的思考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内部某接口是页面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倍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分层重新讨论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新网关层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7"/>
          <p:cNvSpPr>
            <a:spLocks noChangeArrowheads="1"/>
          </p:cNvSpPr>
          <p:nvPr/>
        </p:nvSpPr>
        <p:spPr bwMode="auto">
          <a:xfrm>
            <a:off x="0" y="2434616"/>
            <a:ext cx="3317966" cy="1560849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17"/>
          <p:cNvSpPr>
            <a:spLocks noChangeArrowheads="1"/>
          </p:cNvSpPr>
          <p:nvPr/>
        </p:nvSpPr>
        <p:spPr bwMode="auto">
          <a:xfrm>
            <a:off x="3395072" y="2434615"/>
            <a:ext cx="152400" cy="1560849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599419" y="1770440"/>
            <a:ext cx="6551542" cy="1787944"/>
            <a:chOff x="4677795" y="1548061"/>
            <a:chExt cx="5694091" cy="1551544"/>
          </a:xfrm>
        </p:grpSpPr>
        <p:sp>
          <p:nvSpPr>
            <p:cNvPr id="20" name="MH_Entry_1"/>
            <p:cNvSpPr txBox="1"/>
            <p:nvPr>
              <p:custDataLst>
                <p:tags r:id="rId3"/>
              </p:custDataLst>
            </p:nvPr>
          </p:nvSpPr>
          <p:spPr>
            <a:xfrm>
              <a:off x="5090181" y="1548061"/>
              <a:ext cx="5281705" cy="545837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" fmla="*/ 3064329 w 3155769"/>
                <a:gd name="connsiteY0" fmla="*/ 437055 h 528495"/>
                <a:gd name="connsiteX1" fmla="*/ 0 w 3155769"/>
                <a:gd name="connsiteY1" fmla="*/ 437055 h 528495"/>
                <a:gd name="connsiteX2" fmla="*/ 0 w 3155769"/>
                <a:gd name="connsiteY2" fmla="*/ 0 h 528495"/>
                <a:gd name="connsiteX3" fmla="*/ 3064329 w 3155769"/>
                <a:gd name="connsiteY3" fmla="*/ 0 h 528495"/>
                <a:gd name="connsiteX4" fmla="*/ 3155769 w 3155769"/>
                <a:gd name="connsiteY4" fmla="*/ 528495 h 528495"/>
                <a:gd name="connsiteX0" fmla="*/ 3064329 w 3064329"/>
                <a:gd name="connsiteY0" fmla="*/ 437055 h 437055"/>
                <a:gd name="connsiteX1" fmla="*/ 0 w 3064329"/>
                <a:gd name="connsiteY1" fmla="*/ 437055 h 437055"/>
                <a:gd name="connsiteX2" fmla="*/ 0 w 3064329"/>
                <a:gd name="connsiteY2" fmla="*/ 0 h 437055"/>
                <a:gd name="connsiteX3" fmla="*/ 3064329 w 3064329"/>
                <a:gd name="connsiteY3" fmla="*/ 0 h 4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rgbClr val="08B3EB"/>
                  </a:gs>
                  <a:gs pos="100000">
                    <a:srgbClr val="3BB3E5">
                      <a:alpha val="0"/>
                    </a:srgbClr>
                  </a:gs>
                </a:gsLst>
                <a:lin ang="0" scaled="0"/>
              </a:gradFill>
            </a:ln>
          </p:spPr>
          <p:txBody>
            <a:bodyPr wrap="square" lIns="350766" tIns="0" rIns="0" bIns="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历史问题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MH_Entry_2"/>
            <p:cNvSpPr txBox="1"/>
            <p:nvPr>
              <p:custDataLst>
                <p:tags r:id="rId4"/>
              </p:custDataLst>
            </p:nvPr>
          </p:nvSpPr>
          <p:spPr>
            <a:xfrm>
              <a:off x="5090181" y="2553768"/>
              <a:ext cx="5281705" cy="545837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" fmla="*/ 3064329 w 3155769"/>
                <a:gd name="connsiteY0" fmla="*/ 437055 h 528495"/>
                <a:gd name="connsiteX1" fmla="*/ 0 w 3155769"/>
                <a:gd name="connsiteY1" fmla="*/ 437055 h 528495"/>
                <a:gd name="connsiteX2" fmla="*/ 0 w 3155769"/>
                <a:gd name="connsiteY2" fmla="*/ 0 h 528495"/>
                <a:gd name="connsiteX3" fmla="*/ 3064329 w 3155769"/>
                <a:gd name="connsiteY3" fmla="*/ 0 h 528495"/>
                <a:gd name="connsiteX4" fmla="*/ 3155769 w 3155769"/>
                <a:gd name="connsiteY4" fmla="*/ 528495 h 528495"/>
                <a:gd name="connsiteX0" fmla="*/ 3064329 w 3064329"/>
                <a:gd name="connsiteY0" fmla="*/ 437055 h 437055"/>
                <a:gd name="connsiteX1" fmla="*/ 0 w 3064329"/>
                <a:gd name="connsiteY1" fmla="*/ 437055 h 437055"/>
                <a:gd name="connsiteX2" fmla="*/ 0 w 3064329"/>
                <a:gd name="connsiteY2" fmla="*/ 0 h 437055"/>
                <a:gd name="connsiteX3" fmla="*/ 3064329 w 3064329"/>
                <a:gd name="connsiteY3" fmla="*/ 0 h 4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rgbClr val="3BB3E5"/>
                  </a:gs>
                  <a:gs pos="100000">
                    <a:srgbClr val="3BB3E5">
                      <a:alpha val="0"/>
                    </a:srgbClr>
                  </a:gs>
                </a:gsLst>
                <a:lin ang="0" scaled="0"/>
              </a:gradFill>
            </a:ln>
          </p:spPr>
          <p:txBody>
            <a:bodyPr wrap="square" lIns="350766" tIns="0" rIns="0" bIns="0" rtlCol="0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持续演进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MH_Number_1"/>
            <p:cNvSpPr/>
            <p:nvPr>
              <p:custDataLst>
                <p:tags r:id="rId5"/>
              </p:custDataLst>
            </p:nvPr>
          </p:nvSpPr>
          <p:spPr>
            <a:xfrm>
              <a:off x="4677795" y="1548061"/>
              <a:ext cx="633170" cy="545837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rgbClr val="2DA9E1"/>
            </a:solidFill>
            <a:ln>
              <a:solidFill>
                <a:srgbClr val="08B3EB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MH_Number_2"/>
            <p:cNvSpPr/>
            <p:nvPr>
              <p:custDataLst>
                <p:tags r:id="rId6"/>
              </p:custDataLst>
            </p:nvPr>
          </p:nvSpPr>
          <p:spPr>
            <a:xfrm>
              <a:off x="4677795" y="2553768"/>
              <a:ext cx="633170" cy="545837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rgbClr val="2DA9E1"/>
            </a:solidFill>
            <a:ln>
              <a:solidFill>
                <a:srgbClr val="08B3EB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MH_Entry_1">
            <a:extLst>
              <a:ext uri="{FF2B5EF4-FFF2-40B4-BE49-F238E27FC236}">
                <a16:creationId xmlns="" xmlns:a16="http://schemas.microsoft.com/office/drawing/2014/main" id="{960F4CF7-E27E-4D2D-9930-7FD4378C13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41512" y="4144056"/>
            <a:ext cx="6077056" cy="629003"/>
          </a:xfrm>
          <a:custGeom>
            <a:avLst/>
            <a:gdLst>
              <a:gd name="connsiteX0" fmla="*/ 0 w 3064329"/>
              <a:gd name="connsiteY0" fmla="*/ 0 h 437055"/>
              <a:gd name="connsiteX1" fmla="*/ 3064329 w 3064329"/>
              <a:gd name="connsiteY1" fmla="*/ 0 h 437055"/>
              <a:gd name="connsiteX2" fmla="*/ 3064329 w 3064329"/>
              <a:gd name="connsiteY2" fmla="*/ 437055 h 437055"/>
              <a:gd name="connsiteX3" fmla="*/ 0 w 3064329"/>
              <a:gd name="connsiteY3" fmla="*/ 437055 h 437055"/>
              <a:gd name="connsiteX4" fmla="*/ 0 w 3064329"/>
              <a:gd name="connsiteY4" fmla="*/ 0 h 437055"/>
              <a:gd name="connsiteX0" fmla="*/ 3064329 w 3155769"/>
              <a:gd name="connsiteY0" fmla="*/ 437055 h 528495"/>
              <a:gd name="connsiteX1" fmla="*/ 0 w 3155769"/>
              <a:gd name="connsiteY1" fmla="*/ 437055 h 528495"/>
              <a:gd name="connsiteX2" fmla="*/ 0 w 3155769"/>
              <a:gd name="connsiteY2" fmla="*/ 0 h 528495"/>
              <a:gd name="connsiteX3" fmla="*/ 3064329 w 3155769"/>
              <a:gd name="connsiteY3" fmla="*/ 0 h 528495"/>
              <a:gd name="connsiteX4" fmla="*/ 3155769 w 3155769"/>
              <a:gd name="connsiteY4" fmla="*/ 528495 h 528495"/>
              <a:gd name="connsiteX0" fmla="*/ 3064329 w 3064329"/>
              <a:gd name="connsiteY0" fmla="*/ 437055 h 437055"/>
              <a:gd name="connsiteX1" fmla="*/ 0 w 3064329"/>
              <a:gd name="connsiteY1" fmla="*/ 437055 h 437055"/>
              <a:gd name="connsiteX2" fmla="*/ 0 w 3064329"/>
              <a:gd name="connsiteY2" fmla="*/ 0 h 437055"/>
              <a:gd name="connsiteX3" fmla="*/ 3064329 w 3064329"/>
              <a:gd name="connsiteY3" fmla="*/ 0 h 43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329" h="437055">
                <a:moveTo>
                  <a:pt x="3064329" y="437055"/>
                </a:moveTo>
                <a:lnTo>
                  <a:pt x="0" y="437055"/>
                </a:lnTo>
                <a:lnTo>
                  <a:pt x="0" y="0"/>
                </a:lnTo>
                <a:lnTo>
                  <a:pt x="3064329" y="0"/>
                </a:lnTo>
              </a:path>
            </a:pathLst>
          </a:custGeom>
          <a:noFill/>
          <a:ln w="3175">
            <a:gradFill>
              <a:gsLst>
                <a:gs pos="0">
                  <a:srgbClr val="08B3EB"/>
                </a:gs>
                <a:gs pos="100000">
                  <a:srgbClr val="3BB3E5">
                    <a:alpha val="0"/>
                  </a:srgbClr>
                </a:gs>
              </a:gsLst>
              <a:lin ang="0" scaled="0"/>
            </a:gradFill>
          </a:ln>
        </p:spPr>
        <p:txBody>
          <a:bodyPr wrap="square" lIns="350766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Number_1">
            <a:extLst>
              <a:ext uri="{FF2B5EF4-FFF2-40B4-BE49-F238E27FC236}">
                <a16:creationId xmlns="" xmlns:a16="http://schemas.microsoft.com/office/drawing/2014/main" id="{3B6BC3F8-CCA1-4DBE-BEDA-7C067EB0E7E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67026" y="4144056"/>
            <a:ext cx="728517" cy="629003"/>
          </a:xfrm>
          <a:prstGeom prst="hexagon">
            <a:avLst>
              <a:gd name="adj" fmla="val 29651"/>
              <a:gd name="vf" fmla="val 115470"/>
            </a:avLst>
          </a:prstGeom>
          <a:solidFill>
            <a:srgbClr val="2DA9E1"/>
          </a:solidFill>
          <a:ln>
            <a:solidFill>
              <a:srgbClr val="08B3EB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2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突发流量的应对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基础思路：基于服务分组，通过配置平台，对流量进行分组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部署方式：平常量 </a:t>
            </a:r>
            <a:r>
              <a:rPr kumimoji="1" lang="mr-I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独立资源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突发超过阈值 </a:t>
            </a:r>
            <a:r>
              <a:rPr kumimoji="1" lang="mr-I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伸缩资源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扩展：各服务对于可预期突发行为的特殊处理方式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迟早要来的整合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不同服务注册协议整合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不同配置中心整合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不同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协议互相调用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不太想谈的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心得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业务是架构的源驱动力 </a:t>
            </a:r>
            <a:r>
              <a:rPr kumimoji="1" lang="mr-I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同比于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生产力 和 生产工具，衡量技术是否成功的永远是业务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切勿离开业务谈架构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不要陷入技术纠结的陷阱，永远没有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Best practice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，但是有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Better one</a:t>
            </a: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微服务是分治的具体实践，本质不在于 语言、框架，而在于 抽象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CaseStudy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！不要在一个问题上跌倒两次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做得又快又稳定，是大家所认可的价值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5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8"/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9"/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10"/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11"/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12"/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13"/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14"/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Freeform 15"/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Freeform 16"/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0240" y="3299956"/>
            <a:ext cx="4646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503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历史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692204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“经典的架构” </a:t>
            </a:r>
            <a:r>
              <a:rPr kumimoji="1" lang="en-US" altLang="zh-CN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-</a:t>
            </a: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 </a:t>
            </a:r>
            <a:r>
              <a:rPr kumimoji="1" lang="en-US" altLang="zh-CN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LNMP</a:t>
            </a:r>
            <a:endParaRPr kumimoji="1" lang="en-US" altLang="zh-CN" sz="2400" dirty="0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85" y="2591162"/>
            <a:ext cx="7829073" cy="37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历史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692204"/>
            <a:ext cx="8955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观察到的问题：</a:t>
            </a:r>
            <a:endParaRPr kumimoji="1" lang="en-US" altLang="zh-CN" sz="2400" dirty="0" smtClean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入职第一周，局座直播，直播全站炸</a:t>
            </a:r>
            <a:endParaRPr kumimoji="1" lang="en-US" altLang="zh-CN" sz="2400" dirty="0" smtClean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入职一个月，线上大小发版，基本没有完全不出问题的</a:t>
            </a:r>
            <a:endParaRPr kumimoji="1" lang="en-US" altLang="zh-CN" sz="2400" dirty="0" smtClean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入职两个月，逐渐发现，开发效率很低</a:t>
            </a:r>
            <a:endParaRPr kumimoji="1" lang="en-US" altLang="zh-CN" sz="2400" dirty="0" smtClean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endParaRPr kumimoji="1" lang="en-US" altLang="zh-CN" sz="2400" dirty="0" smtClean="0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59" y="0"/>
            <a:ext cx="790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历史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692204"/>
            <a:ext cx="89554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老生常谈 </a:t>
            </a:r>
            <a:r>
              <a:rPr kumimoji="1" lang="mr-IN" altLang="zh-CN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–</a:t>
            </a: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 又要“重构”了！</a:t>
            </a:r>
            <a:endParaRPr kumimoji="1" lang="en-US" altLang="zh-CN" sz="2400" dirty="0" smtClean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根源</a:t>
            </a: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：</a:t>
            </a:r>
            <a:endParaRPr kumimoji="1" lang="en-US" altLang="zh-CN" sz="2400" dirty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1</a:t>
            </a: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、业务完全耦合在一个代码库，代码内部耦合极度严重。</a:t>
            </a:r>
            <a:endParaRPr kumimoji="1" lang="en-US" altLang="zh-CN" sz="2400" dirty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2</a:t>
            </a: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、囊括所有业务的一个服务，部署简陋，无</a:t>
            </a:r>
            <a:r>
              <a:rPr kumimoji="1" lang="en-US" altLang="zh-CN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(</a:t>
            </a: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法</a:t>
            </a:r>
            <a:r>
              <a:rPr kumimoji="1" lang="en-US" altLang="zh-CN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)</a:t>
            </a: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容量预估，无伸缩性。</a:t>
            </a:r>
            <a:endParaRPr kumimoji="1" lang="en-US" altLang="zh-CN" sz="2400" dirty="0" smtClean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endParaRPr kumimoji="1" lang="en-US" altLang="zh-CN" sz="2400" dirty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latin typeface="PingFang SC Semibold" charset="-122"/>
                <a:ea typeface="PingFang SC Semibold" charset="-122"/>
                <a:cs typeface="PingFang SC Semibold" charset="-122"/>
              </a:rPr>
              <a:t>总体思路：分而治之</a:t>
            </a:r>
            <a:endParaRPr kumimoji="1" lang="en-US" altLang="zh-CN" sz="2400" dirty="0" smtClean="0">
              <a:latin typeface="PingFang SC Semibold" charset="-122"/>
              <a:ea typeface="PingFang SC Semibold" charset="-122"/>
              <a:cs typeface="PingFang SC Semibold" charset="-122"/>
            </a:endParaRPr>
          </a:p>
          <a:p>
            <a:pPr>
              <a:lnSpc>
                <a:spcPct val="200000"/>
              </a:lnSpc>
            </a:pPr>
            <a:endParaRPr kumimoji="1" lang="en-US" altLang="zh-CN" sz="2400" dirty="0" smtClean="0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 smtClean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初体验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056686"/>
            <a:ext cx="9549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 To Do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拆分：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大前提：我们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需要透彻地 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kumimoji="1"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原则：高内聚松耦合、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轻重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分离、不易过细，各服务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独立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 We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Need :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一个接入层：用来做请求转发，兼容新老服务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网关层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一个基础框架：用它构建的服务，可以绕过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，互相点对点访问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服务注册、服务发现）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一套通信协议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(RPC)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一个可以动态下发配置给服务的平台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配置中心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一个可以收集日志的平台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持续严谨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692204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 smtClean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初体验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0" y="759725"/>
            <a:ext cx="4112029" cy="58301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91" y="1772139"/>
            <a:ext cx="6744167" cy="50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6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 smtClean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初体验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第一个服务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Wallet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上线，切量用户钱包相关接口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接着 关注、房间、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用户服务陆续上线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重构井然有序地进行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问题一个一个暴露，一个一个解决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2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持续演进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40185" y="1188372"/>
            <a:ext cx="895540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 smtClean="0">
                <a:solidFill>
                  <a:srgbClr val="2DA9E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问题与解决</a:t>
            </a:r>
            <a:endParaRPr kumimoji="1" lang="en-US" altLang="zh-CN" sz="2400" b="1" dirty="0">
              <a:solidFill>
                <a:srgbClr val="2DA9E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185" y="2415796"/>
            <a:ext cx="954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团队本身没有做过服务，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CGI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居多 </a:t>
            </a:r>
            <a:r>
              <a:rPr kumimoji="1" lang="mr-I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经验少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坚决执行，带动，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KPI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优胜劣汰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5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ENTRY"/>
  <p:tag name="ID" val="553514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NUMBER"/>
  <p:tag name="ID" val="553514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ENTRY"/>
  <p:tag name="ID" val="553514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ENTRY"/>
  <p:tag name="ID" val="553514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NUMBER"/>
  <p:tag name="ID" val="553514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NUMBER"/>
  <p:tag name="ID" val="553514"/>
  <p:tag name="MH_ORDER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6459</TotalTime>
  <Words>912</Words>
  <Application>Microsoft Macintosh PowerPoint</Application>
  <PresentationFormat>宽屏</PresentationFormat>
  <Paragraphs>195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DengXian</vt:lpstr>
      <vt:lpstr>Mangal</vt:lpstr>
      <vt:lpstr>PingFang SC Semibold</vt:lpstr>
      <vt:lpstr>Roboto Th</vt:lpstr>
      <vt:lpstr>Times New Roman</vt:lpstr>
      <vt:lpstr>Wingdings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bilibili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杨颖婷</dc:creator>
  <cp:lastModifiedBy>Microsoft Office 用户</cp:lastModifiedBy>
  <cp:revision>533</cp:revision>
  <cp:lastPrinted>2018-08-14T04:21:03Z</cp:lastPrinted>
  <dcterms:created xsi:type="dcterms:W3CDTF">2018-08-06T06:32:12Z</dcterms:created>
  <dcterms:modified xsi:type="dcterms:W3CDTF">2018-10-25T10:37:30Z</dcterms:modified>
</cp:coreProperties>
</file>